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Lean, Elizabeth : LOP-BDP" initials="ME:L" lastIdx="5" clrIdx="0">
    <p:extLst>
      <p:ext uri="{19B8F6BF-5375-455C-9EA6-DF929625EA0E}">
        <p15:presenceInfo xmlns:p15="http://schemas.microsoft.com/office/powerpoint/2012/main" userId="S::elizabeth.maclean@parl.gc.ca::3f1ad3b3-b8b2-457f-9eac-7ad66136ce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09E"/>
    <a:srgbClr val="6145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0"/>
    <p:restoredTop sz="94697"/>
  </p:normalViewPr>
  <p:slideViewPr>
    <p:cSldViewPr snapToGrid="0" snapToObjects="1">
      <p:cViewPr varScale="1">
        <p:scale>
          <a:sx n="62" d="100"/>
          <a:sy n="62" d="100"/>
        </p:scale>
        <p:origin x="10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840343-FB54-46DB-8199-AF7EC3D16A18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63CC70DD-F06B-4E90-BB74-A32955EF03CC}">
      <dgm:prSet phldrT="[Text]" custT="1"/>
      <dgm:spPr>
        <a:solidFill>
          <a:srgbClr val="5D519F"/>
        </a:solidFill>
      </dgm:spPr>
      <dgm:t>
        <a:bodyPr/>
        <a:lstStyle/>
        <a:p>
          <a:pPr algn="ctr"/>
          <a:r>
            <a:rPr lang="en-US" sz="2000" b="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Monarch</a:t>
          </a:r>
          <a:endParaRPr lang="en-CA" sz="2000" b="0" dirty="0">
            <a:solidFill>
              <a:schemeClr val="bg1"/>
            </a:solidFill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77B53D9A-AB48-43CF-89BE-59B5F4C62694}" type="parTrans" cxnId="{859F76D3-F01B-44C5-802B-18B82BF42EA7}">
      <dgm:prSet/>
      <dgm:spPr/>
      <dgm:t>
        <a:bodyPr/>
        <a:lstStyle/>
        <a:p>
          <a:pPr algn="ctr"/>
          <a:endParaRPr lang="en-CA" sz="2000" b="0">
            <a:solidFill>
              <a:schemeClr val="bg1"/>
            </a:solidFill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A9B1DEAB-6EA1-488B-9A7E-2B963BB4DCD9}" type="sibTrans" cxnId="{859F76D3-F01B-44C5-802B-18B82BF42EA7}">
      <dgm:prSet/>
      <dgm:spPr/>
      <dgm:t>
        <a:bodyPr/>
        <a:lstStyle/>
        <a:p>
          <a:pPr algn="ctr"/>
          <a:endParaRPr lang="en-CA" sz="2000" b="0">
            <a:solidFill>
              <a:schemeClr val="bg1"/>
            </a:solidFill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987C3D04-7F38-4F22-9B6D-076A4F839685}">
      <dgm:prSet phldrT="[Text]" custT="1"/>
      <dgm:spPr>
        <a:solidFill>
          <a:srgbClr val="5D519F"/>
        </a:solidFill>
      </dgm:spPr>
      <dgm:t>
        <a:bodyPr/>
        <a:lstStyle/>
        <a:p>
          <a:pPr algn="ctr">
            <a:buFont typeface="Wingdings" panose="05000000000000000000" pitchFamily="2" charset="2"/>
            <a:buNone/>
          </a:pPr>
          <a:r>
            <a:rPr lang="en-CA" sz="2000" b="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Governor General</a:t>
          </a:r>
        </a:p>
      </dgm:t>
    </dgm:pt>
    <dgm:pt modelId="{9B13E5C5-6176-42BC-9AA7-D50B84FFB379}" type="parTrans" cxnId="{31E79E86-1404-4108-B6D9-0E2E92772E9A}">
      <dgm:prSet/>
      <dgm:spPr/>
      <dgm:t>
        <a:bodyPr/>
        <a:lstStyle/>
        <a:p>
          <a:pPr algn="ctr"/>
          <a:endParaRPr lang="en-CA" sz="2000" b="0">
            <a:solidFill>
              <a:schemeClr val="bg1"/>
            </a:solidFill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8053F127-5516-4071-AAB1-D33DDA0CEDDC}" type="sibTrans" cxnId="{31E79E86-1404-4108-B6D9-0E2E92772E9A}">
      <dgm:prSet/>
      <dgm:spPr/>
      <dgm:t>
        <a:bodyPr/>
        <a:lstStyle/>
        <a:p>
          <a:pPr algn="ctr"/>
          <a:endParaRPr lang="en-CA" sz="2000" b="0">
            <a:solidFill>
              <a:schemeClr val="bg1"/>
            </a:solidFill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DF20110A-7EF8-4015-B331-E9BC60FB8BA5}">
      <dgm:prSet phldrT="[Text]" custT="1"/>
      <dgm:spPr>
        <a:solidFill>
          <a:srgbClr val="5D519F"/>
        </a:solidFill>
      </dgm:spPr>
      <dgm:t>
        <a:bodyPr/>
        <a:lstStyle/>
        <a:p>
          <a:pPr algn="ctr">
            <a:buFont typeface="Wingdings" panose="05000000000000000000" pitchFamily="2" charset="2"/>
            <a:buChar char="q"/>
          </a:pPr>
          <a:r>
            <a:rPr lang="en-CA" sz="2000" b="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Prime Minister</a:t>
          </a:r>
        </a:p>
      </dgm:t>
    </dgm:pt>
    <dgm:pt modelId="{E8D122DE-7BB6-4CFC-A88E-2E00FA8A6941}" type="parTrans" cxnId="{E16C6564-1A6D-4E49-9DDF-66CA0971E2D9}">
      <dgm:prSet/>
      <dgm:spPr/>
      <dgm:t>
        <a:bodyPr/>
        <a:lstStyle/>
        <a:p>
          <a:pPr algn="ctr"/>
          <a:endParaRPr lang="en-CA" sz="2000" b="0">
            <a:solidFill>
              <a:schemeClr val="bg1"/>
            </a:solidFill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D6CFC59F-AC9E-4CB5-BB60-7D7137C422DD}" type="sibTrans" cxnId="{E16C6564-1A6D-4E49-9DDF-66CA0971E2D9}">
      <dgm:prSet/>
      <dgm:spPr/>
      <dgm:t>
        <a:bodyPr/>
        <a:lstStyle/>
        <a:p>
          <a:pPr algn="ctr"/>
          <a:endParaRPr lang="en-CA" sz="2000" b="0">
            <a:solidFill>
              <a:schemeClr val="bg1"/>
            </a:solidFill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764F73FA-7F52-469B-AD61-C23D448B6EE9}">
      <dgm:prSet phldrT="[Text]" custT="1"/>
      <dgm:spPr>
        <a:solidFill>
          <a:srgbClr val="5D519F"/>
        </a:solidFill>
      </dgm:spPr>
      <dgm:t>
        <a:bodyPr/>
        <a:lstStyle/>
        <a:p>
          <a:pPr algn="ctr">
            <a:buFont typeface="Wingdings" panose="05000000000000000000" pitchFamily="2" charset="2"/>
            <a:buChar char="q"/>
          </a:pPr>
          <a:r>
            <a:rPr lang="en-CA" sz="2000" b="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Speaker of the Senate</a:t>
          </a:r>
        </a:p>
      </dgm:t>
    </dgm:pt>
    <dgm:pt modelId="{51B0650C-6FA1-4FC5-A00F-1DCCECC91600}" type="parTrans" cxnId="{B14B3349-53BB-46BB-8212-ED50A02B2B34}">
      <dgm:prSet/>
      <dgm:spPr/>
      <dgm:t>
        <a:bodyPr/>
        <a:lstStyle/>
        <a:p>
          <a:pPr algn="ctr"/>
          <a:endParaRPr lang="en-CA" sz="2000" b="0">
            <a:solidFill>
              <a:schemeClr val="bg1"/>
            </a:solidFill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C6DA42AE-6C6E-42A1-B93D-BCF97B547001}" type="sibTrans" cxnId="{B14B3349-53BB-46BB-8212-ED50A02B2B34}">
      <dgm:prSet/>
      <dgm:spPr/>
      <dgm:t>
        <a:bodyPr/>
        <a:lstStyle/>
        <a:p>
          <a:pPr algn="ctr"/>
          <a:endParaRPr lang="en-CA" sz="2000" b="0">
            <a:solidFill>
              <a:schemeClr val="bg1"/>
            </a:solidFill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3BF0D34C-B46C-4CCD-BC71-36E24C44F91F}">
      <dgm:prSet phldrT="[Text]" custT="1"/>
      <dgm:spPr>
        <a:solidFill>
          <a:srgbClr val="5D519F"/>
        </a:solidFill>
      </dgm:spPr>
      <dgm:t>
        <a:bodyPr/>
        <a:lstStyle/>
        <a:p>
          <a:pPr algn="ctr">
            <a:buFont typeface="Wingdings" panose="05000000000000000000" pitchFamily="2" charset="2"/>
            <a:buChar char="q"/>
          </a:pPr>
          <a:r>
            <a:rPr lang="en-CA" sz="2000" b="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Speaker of the House of Commons</a:t>
          </a:r>
        </a:p>
      </dgm:t>
    </dgm:pt>
    <dgm:pt modelId="{656A6C86-8537-4CA3-A1E2-6BD7B4ADA094}" type="parTrans" cxnId="{226DB0D3-3C95-4E12-9B95-14CC9BDD7ABF}">
      <dgm:prSet/>
      <dgm:spPr/>
      <dgm:t>
        <a:bodyPr/>
        <a:lstStyle/>
        <a:p>
          <a:pPr algn="ctr"/>
          <a:endParaRPr lang="en-CA" sz="2000" b="0">
            <a:solidFill>
              <a:schemeClr val="bg1"/>
            </a:solidFill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C25E2899-8BD4-4625-95CC-B1FA11713291}" type="sibTrans" cxnId="{226DB0D3-3C95-4E12-9B95-14CC9BDD7ABF}">
      <dgm:prSet/>
      <dgm:spPr/>
      <dgm:t>
        <a:bodyPr/>
        <a:lstStyle/>
        <a:p>
          <a:pPr algn="ctr"/>
          <a:endParaRPr lang="en-CA" sz="2000" b="0">
            <a:solidFill>
              <a:schemeClr val="bg1"/>
            </a:solidFill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1A93528F-0540-429F-8D42-C93345A0EAA4}">
      <dgm:prSet phldrT="[Text]" custT="1"/>
      <dgm:spPr>
        <a:solidFill>
          <a:srgbClr val="5D519F"/>
        </a:solidFill>
      </dgm:spPr>
      <dgm:t>
        <a:bodyPr/>
        <a:lstStyle/>
        <a:p>
          <a:pPr algn="ctr"/>
          <a:r>
            <a:rPr lang="en-CA" sz="2000" b="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Senator</a:t>
          </a:r>
        </a:p>
      </dgm:t>
    </dgm:pt>
    <dgm:pt modelId="{F25B80BB-6A46-4BD3-8377-0C3A57E6629B}" type="parTrans" cxnId="{467D232F-4960-4695-8732-4CE58DD8B192}">
      <dgm:prSet/>
      <dgm:spPr/>
      <dgm:t>
        <a:bodyPr/>
        <a:lstStyle/>
        <a:p>
          <a:pPr algn="ctr"/>
          <a:endParaRPr lang="en-CA" sz="2000" b="0">
            <a:solidFill>
              <a:schemeClr val="bg1"/>
            </a:solidFill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F67C671A-59A8-4BE9-8932-0F69548AD47D}" type="sibTrans" cxnId="{467D232F-4960-4695-8732-4CE58DD8B192}">
      <dgm:prSet/>
      <dgm:spPr/>
      <dgm:t>
        <a:bodyPr/>
        <a:lstStyle/>
        <a:p>
          <a:pPr algn="ctr"/>
          <a:endParaRPr lang="en-CA" sz="2000" b="0">
            <a:solidFill>
              <a:schemeClr val="bg1"/>
            </a:solidFill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673106FF-97E5-42A6-88D7-55BC21A8A43A}">
      <dgm:prSet phldrT="[Text]" custT="1"/>
      <dgm:spPr>
        <a:solidFill>
          <a:srgbClr val="5D519F"/>
        </a:solidFill>
      </dgm:spPr>
      <dgm:t>
        <a:bodyPr/>
        <a:lstStyle/>
        <a:p>
          <a:pPr algn="ctr"/>
          <a:r>
            <a:rPr lang="en-CA" sz="2000" b="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Member of the House of Commons </a:t>
          </a:r>
        </a:p>
      </dgm:t>
    </dgm:pt>
    <dgm:pt modelId="{CF06C011-7C91-4C6F-A209-F5F690889687}" type="parTrans" cxnId="{5161E39C-A5AC-425C-808C-872BACBA4BB5}">
      <dgm:prSet/>
      <dgm:spPr/>
      <dgm:t>
        <a:bodyPr/>
        <a:lstStyle/>
        <a:p>
          <a:pPr algn="ctr"/>
          <a:endParaRPr lang="en-CA" sz="2000" b="0">
            <a:solidFill>
              <a:schemeClr val="bg1"/>
            </a:solidFill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FCEE2E79-086D-4D77-BAFF-EDBC8C499607}" type="sibTrans" cxnId="{5161E39C-A5AC-425C-808C-872BACBA4BB5}">
      <dgm:prSet/>
      <dgm:spPr/>
      <dgm:t>
        <a:bodyPr/>
        <a:lstStyle/>
        <a:p>
          <a:pPr algn="ctr"/>
          <a:endParaRPr lang="en-CA" sz="2000" b="0">
            <a:solidFill>
              <a:schemeClr val="bg1"/>
            </a:solidFill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02D2C58D-DFD6-4835-9728-B8EF5C622DC0}">
      <dgm:prSet phldrT="[Text]" custT="1"/>
      <dgm:spPr>
        <a:solidFill>
          <a:srgbClr val="5D519F"/>
        </a:solidFill>
      </dgm:spPr>
      <dgm:t>
        <a:bodyPr/>
        <a:lstStyle/>
        <a:p>
          <a:pPr algn="ctr"/>
          <a:r>
            <a:rPr lang="en-CA" sz="2000" b="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Journalist</a:t>
          </a:r>
        </a:p>
      </dgm:t>
    </dgm:pt>
    <dgm:pt modelId="{865FF3D3-CC83-4B52-BFCC-84DC7AE1A063}" type="parTrans" cxnId="{BB6AECF9-619C-4571-8209-EC1131A20FD2}">
      <dgm:prSet/>
      <dgm:spPr/>
      <dgm:t>
        <a:bodyPr/>
        <a:lstStyle/>
        <a:p>
          <a:pPr algn="ctr"/>
          <a:endParaRPr lang="en-CA" sz="2000" b="0">
            <a:solidFill>
              <a:schemeClr val="bg1"/>
            </a:solidFill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DC785E4A-9D76-44AB-B20A-5BB6C82FF15C}" type="sibTrans" cxnId="{BB6AECF9-619C-4571-8209-EC1131A20FD2}">
      <dgm:prSet/>
      <dgm:spPr/>
      <dgm:t>
        <a:bodyPr/>
        <a:lstStyle/>
        <a:p>
          <a:pPr algn="ctr"/>
          <a:endParaRPr lang="en-CA" sz="2000" b="0">
            <a:solidFill>
              <a:schemeClr val="bg1"/>
            </a:solidFill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3523DC9D-4D9A-498E-91EB-36823B0734E9}" type="pres">
      <dgm:prSet presAssocID="{17840343-FB54-46DB-8199-AF7EC3D16A18}" presName="diagram" presStyleCnt="0">
        <dgm:presLayoutVars>
          <dgm:dir/>
          <dgm:resizeHandles val="exact"/>
        </dgm:presLayoutVars>
      </dgm:prSet>
      <dgm:spPr/>
    </dgm:pt>
    <dgm:pt modelId="{7D4D2C99-C288-475B-88FB-076301F23F15}" type="pres">
      <dgm:prSet presAssocID="{63CC70DD-F06B-4E90-BB74-A32955EF03CC}" presName="node" presStyleLbl="node1" presStyleIdx="0" presStyleCnt="8">
        <dgm:presLayoutVars>
          <dgm:bulletEnabled val="1"/>
        </dgm:presLayoutVars>
      </dgm:prSet>
      <dgm:spPr/>
    </dgm:pt>
    <dgm:pt modelId="{DCF67692-CF28-4D1D-A25C-870EAD60785F}" type="pres">
      <dgm:prSet presAssocID="{A9B1DEAB-6EA1-488B-9A7E-2B963BB4DCD9}" presName="sibTrans" presStyleCnt="0"/>
      <dgm:spPr/>
    </dgm:pt>
    <dgm:pt modelId="{36DA7D15-ACB5-4947-AE23-EA199C23A333}" type="pres">
      <dgm:prSet presAssocID="{987C3D04-7F38-4F22-9B6D-076A4F839685}" presName="node" presStyleLbl="node1" presStyleIdx="1" presStyleCnt="8">
        <dgm:presLayoutVars>
          <dgm:bulletEnabled val="1"/>
        </dgm:presLayoutVars>
      </dgm:prSet>
      <dgm:spPr/>
    </dgm:pt>
    <dgm:pt modelId="{6EAC7FB6-D705-4F62-85CB-A84D8950CC22}" type="pres">
      <dgm:prSet presAssocID="{8053F127-5516-4071-AAB1-D33DDA0CEDDC}" presName="sibTrans" presStyleCnt="0"/>
      <dgm:spPr/>
    </dgm:pt>
    <dgm:pt modelId="{A32B8D70-4DE2-4E80-B39A-42F09E74C221}" type="pres">
      <dgm:prSet presAssocID="{DF20110A-7EF8-4015-B331-E9BC60FB8BA5}" presName="node" presStyleLbl="node1" presStyleIdx="2" presStyleCnt="8">
        <dgm:presLayoutVars>
          <dgm:bulletEnabled val="1"/>
        </dgm:presLayoutVars>
      </dgm:prSet>
      <dgm:spPr/>
    </dgm:pt>
    <dgm:pt modelId="{9B9EFA10-0A0F-4E9B-91DB-1F35B8E564AB}" type="pres">
      <dgm:prSet presAssocID="{D6CFC59F-AC9E-4CB5-BB60-7D7137C422DD}" presName="sibTrans" presStyleCnt="0"/>
      <dgm:spPr/>
    </dgm:pt>
    <dgm:pt modelId="{9E4D5D36-2CF2-4176-A1C2-6950D1D2F03D}" type="pres">
      <dgm:prSet presAssocID="{764F73FA-7F52-469B-AD61-C23D448B6EE9}" presName="node" presStyleLbl="node1" presStyleIdx="3" presStyleCnt="8">
        <dgm:presLayoutVars>
          <dgm:bulletEnabled val="1"/>
        </dgm:presLayoutVars>
      </dgm:prSet>
      <dgm:spPr/>
    </dgm:pt>
    <dgm:pt modelId="{4DD39CED-3DFF-4BE8-8B1E-3546BFE3F00B}" type="pres">
      <dgm:prSet presAssocID="{C6DA42AE-6C6E-42A1-B93D-BCF97B547001}" presName="sibTrans" presStyleCnt="0"/>
      <dgm:spPr/>
    </dgm:pt>
    <dgm:pt modelId="{BB56AEA8-4A05-4AE2-B419-E5B0F3C49C54}" type="pres">
      <dgm:prSet presAssocID="{3BF0D34C-B46C-4CCD-BC71-36E24C44F91F}" presName="node" presStyleLbl="node1" presStyleIdx="4" presStyleCnt="8">
        <dgm:presLayoutVars>
          <dgm:bulletEnabled val="1"/>
        </dgm:presLayoutVars>
      </dgm:prSet>
      <dgm:spPr/>
    </dgm:pt>
    <dgm:pt modelId="{4B23DA70-BB42-40C3-9F10-440B67424594}" type="pres">
      <dgm:prSet presAssocID="{C25E2899-8BD4-4625-95CC-B1FA11713291}" presName="sibTrans" presStyleCnt="0"/>
      <dgm:spPr/>
    </dgm:pt>
    <dgm:pt modelId="{EA9CA872-3D37-4FA5-ABEA-7D937A418BF9}" type="pres">
      <dgm:prSet presAssocID="{1A93528F-0540-429F-8D42-C93345A0EAA4}" presName="node" presStyleLbl="node1" presStyleIdx="5" presStyleCnt="8">
        <dgm:presLayoutVars>
          <dgm:bulletEnabled val="1"/>
        </dgm:presLayoutVars>
      </dgm:prSet>
      <dgm:spPr/>
    </dgm:pt>
    <dgm:pt modelId="{F61710D3-E2D6-4E4C-B92F-C9E7DE36CFBA}" type="pres">
      <dgm:prSet presAssocID="{F67C671A-59A8-4BE9-8932-0F69548AD47D}" presName="sibTrans" presStyleCnt="0"/>
      <dgm:spPr/>
    </dgm:pt>
    <dgm:pt modelId="{91EB1426-C138-4CD7-B61F-6DCD3C1053AB}" type="pres">
      <dgm:prSet presAssocID="{673106FF-97E5-42A6-88D7-55BC21A8A43A}" presName="node" presStyleLbl="node1" presStyleIdx="6" presStyleCnt="8">
        <dgm:presLayoutVars>
          <dgm:bulletEnabled val="1"/>
        </dgm:presLayoutVars>
      </dgm:prSet>
      <dgm:spPr/>
    </dgm:pt>
    <dgm:pt modelId="{FB38575E-1B45-40AC-901C-232F1A843D19}" type="pres">
      <dgm:prSet presAssocID="{FCEE2E79-086D-4D77-BAFF-EDBC8C499607}" presName="sibTrans" presStyleCnt="0"/>
      <dgm:spPr/>
    </dgm:pt>
    <dgm:pt modelId="{C6ADB121-F537-4D43-8886-5269752D1477}" type="pres">
      <dgm:prSet presAssocID="{02D2C58D-DFD6-4835-9728-B8EF5C622DC0}" presName="node" presStyleLbl="node1" presStyleIdx="7" presStyleCnt="8">
        <dgm:presLayoutVars>
          <dgm:bulletEnabled val="1"/>
        </dgm:presLayoutVars>
      </dgm:prSet>
      <dgm:spPr/>
    </dgm:pt>
  </dgm:ptLst>
  <dgm:cxnLst>
    <dgm:cxn modelId="{85FAC30E-3945-4247-A5BF-C63E27BBC36F}" type="presOf" srcId="{17840343-FB54-46DB-8199-AF7EC3D16A18}" destId="{3523DC9D-4D9A-498E-91EB-36823B0734E9}" srcOrd="0" destOrd="0" presId="urn:microsoft.com/office/officeart/2005/8/layout/default"/>
    <dgm:cxn modelId="{AC71A221-4AA2-4CBA-BEE4-09F80BFCB83A}" type="presOf" srcId="{1A93528F-0540-429F-8D42-C93345A0EAA4}" destId="{EA9CA872-3D37-4FA5-ABEA-7D937A418BF9}" srcOrd="0" destOrd="0" presId="urn:microsoft.com/office/officeart/2005/8/layout/default"/>
    <dgm:cxn modelId="{F1520A23-9E73-45CC-92E6-633C40A8791A}" type="presOf" srcId="{764F73FA-7F52-469B-AD61-C23D448B6EE9}" destId="{9E4D5D36-2CF2-4176-A1C2-6950D1D2F03D}" srcOrd="0" destOrd="0" presId="urn:microsoft.com/office/officeart/2005/8/layout/default"/>
    <dgm:cxn modelId="{EF8CDE2A-CE03-40EC-9E47-7A865087BD2E}" type="presOf" srcId="{02D2C58D-DFD6-4835-9728-B8EF5C622DC0}" destId="{C6ADB121-F537-4D43-8886-5269752D1477}" srcOrd="0" destOrd="0" presId="urn:microsoft.com/office/officeart/2005/8/layout/default"/>
    <dgm:cxn modelId="{467D232F-4960-4695-8732-4CE58DD8B192}" srcId="{17840343-FB54-46DB-8199-AF7EC3D16A18}" destId="{1A93528F-0540-429F-8D42-C93345A0EAA4}" srcOrd="5" destOrd="0" parTransId="{F25B80BB-6A46-4BD3-8377-0C3A57E6629B}" sibTransId="{F67C671A-59A8-4BE9-8932-0F69548AD47D}"/>
    <dgm:cxn modelId="{E16C6564-1A6D-4E49-9DDF-66CA0971E2D9}" srcId="{17840343-FB54-46DB-8199-AF7EC3D16A18}" destId="{DF20110A-7EF8-4015-B331-E9BC60FB8BA5}" srcOrd="2" destOrd="0" parTransId="{E8D122DE-7BB6-4CFC-A88E-2E00FA8A6941}" sibTransId="{D6CFC59F-AC9E-4CB5-BB60-7D7137C422DD}"/>
    <dgm:cxn modelId="{B14B3349-53BB-46BB-8212-ED50A02B2B34}" srcId="{17840343-FB54-46DB-8199-AF7EC3D16A18}" destId="{764F73FA-7F52-469B-AD61-C23D448B6EE9}" srcOrd="3" destOrd="0" parTransId="{51B0650C-6FA1-4FC5-A00F-1DCCECC91600}" sibTransId="{C6DA42AE-6C6E-42A1-B93D-BCF97B547001}"/>
    <dgm:cxn modelId="{7371A675-2A75-4F41-BEA4-8AA5D66ACE90}" type="presOf" srcId="{63CC70DD-F06B-4E90-BB74-A32955EF03CC}" destId="{7D4D2C99-C288-475B-88FB-076301F23F15}" srcOrd="0" destOrd="0" presId="urn:microsoft.com/office/officeart/2005/8/layout/default"/>
    <dgm:cxn modelId="{31E79E86-1404-4108-B6D9-0E2E92772E9A}" srcId="{17840343-FB54-46DB-8199-AF7EC3D16A18}" destId="{987C3D04-7F38-4F22-9B6D-076A4F839685}" srcOrd="1" destOrd="0" parTransId="{9B13E5C5-6176-42BC-9AA7-D50B84FFB379}" sibTransId="{8053F127-5516-4071-AAB1-D33DDA0CEDDC}"/>
    <dgm:cxn modelId="{DCAA6A9C-B043-48BD-A453-4038B7086195}" type="presOf" srcId="{673106FF-97E5-42A6-88D7-55BC21A8A43A}" destId="{91EB1426-C138-4CD7-B61F-6DCD3C1053AB}" srcOrd="0" destOrd="0" presId="urn:microsoft.com/office/officeart/2005/8/layout/default"/>
    <dgm:cxn modelId="{5161E39C-A5AC-425C-808C-872BACBA4BB5}" srcId="{17840343-FB54-46DB-8199-AF7EC3D16A18}" destId="{673106FF-97E5-42A6-88D7-55BC21A8A43A}" srcOrd="6" destOrd="0" parTransId="{CF06C011-7C91-4C6F-A209-F5F690889687}" sibTransId="{FCEE2E79-086D-4D77-BAFF-EDBC8C499607}"/>
    <dgm:cxn modelId="{405D56B4-1F75-482A-96AF-AE718BA473A0}" type="presOf" srcId="{3BF0D34C-B46C-4CCD-BC71-36E24C44F91F}" destId="{BB56AEA8-4A05-4AE2-B419-E5B0F3C49C54}" srcOrd="0" destOrd="0" presId="urn:microsoft.com/office/officeart/2005/8/layout/default"/>
    <dgm:cxn modelId="{859F76D3-F01B-44C5-802B-18B82BF42EA7}" srcId="{17840343-FB54-46DB-8199-AF7EC3D16A18}" destId="{63CC70DD-F06B-4E90-BB74-A32955EF03CC}" srcOrd="0" destOrd="0" parTransId="{77B53D9A-AB48-43CF-89BE-59B5F4C62694}" sibTransId="{A9B1DEAB-6EA1-488B-9A7E-2B963BB4DCD9}"/>
    <dgm:cxn modelId="{226DB0D3-3C95-4E12-9B95-14CC9BDD7ABF}" srcId="{17840343-FB54-46DB-8199-AF7EC3D16A18}" destId="{3BF0D34C-B46C-4CCD-BC71-36E24C44F91F}" srcOrd="4" destOrd="0" parTransId="{656A6C86-8537-4CA3-A1E2-6BD7B4ADA094}" sibTransId="{C25E2899-8BD4-4625-95CC-B1FA11713291}"/>
    <dgm:cxn modelId="{B39602F6-D9A2-476F-B548-535B84905230}" type="presOf" srcId="{987C3D04-7F38-4F22-9B6D-076A4F839685}" destId="{36DA7D15-ACB5-4947-AE23-EA199C23A333}" srcOrd="0" destOrd="0" presId="urn:microsoft.com/office/officeart/2005/8/layout/default"/>
    <dgm:cxn modelId="{BB6AECF9-619C-4571-8209-EC1131A20FD2}" srcId="{17840343-FB54-46DB-8199-AF7EC3D16A18}" destId="{02D2C58D-DFD6-4835-9728-B8EF5C622DC0}" srcOrd="7" destOrd="0" parTransId="{865FF3D3-CC83-4B52-BFCC-84DC7AE1A063}" sibTransId="{DC785E4A-9D76-44AB-B20A-5BB6C82FF15C}"/>
    <dgm:cxn modelId="{21AC5FFB-14B8-4F52-9E38-B35A58A20153}" type="presOf" srcId="{DF20110A-7EF8-4015-B331-E9BC60FB8BA5}" destId="{A32B8D70-4DE2-4E80-B39A-42F09E74C221}" srcOrd="0" destOrd="0" presId="urn:microsoft.com/office/officeart/2005/8/layout/default"/>
    <dgm:cxn modelId="{6DCDA663-9B62-42B0-B397-241566AC1E50}" type="presParOf" srcId="{3523DC9D-4D9A-498E-91EB-36823B0734E9}" destId="{7D4D2C99-C288-475B-88FB-076301F23F15}" srcOrd="0" destOrd="0" presId="urn:microsoft.com/office/officeart/2005/8/layout/default"/>
    <dgm:cxn modelId="{F531E3B8-672B-413C-8861-C79649557966}" type="presParOf" srcId="{3523DC9D-4D9A-498E-91EB-36823B0734E9}" destId="{DCF67692-CF28-4D1D-A25C-870EAD60785F}" srcOrd="1" destOrd="0" presId="urn:microsoft.com/office/officeart/2005/8/layout/default"/>
    <dgm:cxn modelId="{D93C1228-3DA4-42C0-8EDD-02BFA793BF24}" type="presParOf" srcId="{3523DC9D-4D9A-498E-91EB-36823B0734E9}" destId="{36DA7D15-ACB5-4947-AE23-EA199C23A333}" srcOrd="2" destOrd="0" presId="urn:microsoft.com/office/officeart/2005/8/layout/default"/>
    <dgm:cxn modelId="{6E7CA9AC-6191-47FC-8A10-181217F0E47B}" type="presParOf" srcId="{3523DC9D-4D9A-498E-91EB-36823B0734E9}" destId="{6EAC7FB6-D705-4F62-85CB-A84D8950CC22}" srcOrd="3" destOrd="0" presId="urn:microsoft.com/office/officeart/2005/8/layout/default"/>
    <dgm:cxn modelId="{6DBCB1C0-AA70-4059-BF86-258E9B7447A2}" type="presParOf" srcId="{3523DC9D-4D9A-498E-91EB-36823B0734E9}" destId="{A32B8D70-4DE2-4E80-B39A-42F09E74C221}" srcOrd="4" destOrd="0" presId="urn:microsoft.com/office/officeart/2005/8/layout/default"/>
    <dgm:cxn modelId="{C383B05F-D140-469D-ADCB-763A8184AF58}" type="presParOf" srcId="{3523DC9D-4D9A-498E-91EB-36823B0734E9}" destId="{9B9EFA10-0A0F-4E9B-91DB-1F35B8E564AB}" srcOrd="5" destOrd="0" presId="urn:microsoft.com/office/officeart/2005/8/layout/default"/>
    <dgm:cxn modelId="{A6D36C97-6642-489D-B2BC-1FCB17C9B0F1}" type="presParOf" srcId="{3523DC9D-4D9A-498E-91EB-36823B0734E9}" destId="{9E4D5D36-2CF2-4176-A1C2-6950D1D2F03D}" srcOrd="6" destOrd="0" presId="urn:microsoft.com/office/officeart/2005/8/layout/default"/>
    <dgm:cxn modelId="{1183F465-1D0C-4E9F-9142-7CA59215980E}" type="presParOf" srcId="{3523DC9D-4D9A-498E-91EB-36823B0734E9}" destId="{4DD39CED-3DFF-4BE8-8B1E-3546BFE3F00B}" srcOrd="7" destOrd="0" presId="urn:microsoft.com/office/officeart/2005/8/layout/default"/>
    <dgm:cxn modelId="{3A4A9415-C057-4AB4-ADC9-201E27C16C48}" type="presParOf" srcId="{3523DC9D-4D9A-498E-91EB-36823B0734E9}" destId="{BB56AEA8-4A05-4AE2-B419-E5B0F3C49C54}" srcOrd="8" destOrd="0" presId="urn:microsoft.com/office/officeart/2005/8/layout/default"/>
    <dgm:cxn modelId="{F0A7B16C-87F3-4A17-9997-F91A23316111}" type="presParOf" srcId="{3523DC9D-4D9A-498E-91EB-36823B0734E9}" destId="{4B23DA70-BB42-40C3-9F10-440B67424594}" srcOrd="9" destOrd="0" presId="urn:microsoft.com/office/officeart/2005/8/layout/default"/>
    <dgm:cxn modelId="{ABCFA3CF-5829-4B33-B374-B32FE3AB8D72}" type="presParOf" srcId="{3523DC9D-4D9A-498E-91EB-36823B0734E9}" destId="{EA9CA872-3D37-4FA5-ABEA-7D937A418BF9}" srcOrd="10" destOrd="0" presId="urn:microsoft.com/office/officeart/2005/8/layout/default"/>
    <dgm:cxn modelId="{5B202EA8-CAE4-4279-90A3-914A6DAD40ED}" type="presParOf" srcId="{3523DC9D-4D9A-498E-91EB-36823B0734E9}" destId="{F61710D3-E2D6-4E4C-B92F-C9E7DE36CFBA}" srcOrd="11" destOrd="0" presId="urn:microsoft.com/office/officeart/2005/8/layout/default"/>
    <dgm:cxn modelId="{06ABEE9E-5B91-4358-971E-2FCF47B65793}" type="presParOf" srcId="{3523DC9D-4D9A-498E-91EB-36823B0734E9}" destId="{91EB1426-C138-4CD7-B61F-6DCD3C1053AB}" srcOrd="12" destOrd="0" presId="urn:microsoft.com/office/officeart/2005/8/layout/default"/>
    <dgm:cxn modelId="{CA3D5CC1-3A15-46DA-9841-FE9C3484A76F}" type="presParOf" srcId="{3523DC9D-4D9A-498E-91EB-36823B0734E9}" destId="{FB38575E-1B45-40AC-901C-232F1A843D19}" srcOrd="13" destOrd="0" presId="urn:microsoft.com/office/officeart/2005/8/layout/default"/>
    <dgm:cxn modelId="{B790B2A8-5CCC-4F05-A089-10D9BE2463F8}" type="presParOf" srcId="{3523DC9D-4D9A-498E-91EB-36823B0734E9}" destId="{C6ADB121-F537-4D43-8886-5269752D147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D2C99-C288-475B-88FB-076301F23F15}">
      <dsp:nvSpPr>
        <dsp:cNvPr id="0" name=""/>
        <dsp:cNvSpPr/>
      </dsp:nvSpPr>
      <dsp:spPr>
        <a:xfrm>
          <a:off x="2381" y="354512"/>
          <a:ext cx="1889124" cy="1133475"/>
        </a:xfrm>
        <a:prstGeom prst="rect">
          <a:avLst/>
        </a:prstGeom>
        <a:solidFill>
          <a:srgbClr val="5D519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Monarch</a:t>
          </a:r>
          <a:endParaRPr lang="en-CA" sz="2000" b="0" kern="1200" dirty="0">
            <a:solidFill>
              <a:schemeClr val="bg1"/>
            </a:solidFill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sp:txBody>
      <dsp:txXfrm>
        <a:off x="2381" y="354512"/>
        <a:ext cx="1889124" cy="1133475"/>
      </dsp:txXfrm>
    </dsp:sp>
    <dsp:sp modelId="{36DA7D15-ACB5-4947-AE23-EA199C23A333}">
      <dsp:nvSpPr>
        <dsp:cNvPr id="0" name=""/>
        <dsp:cNvSpPr/>
      </dsp:nvSpPr>
      <dsp:spPr>
        <a:xfrm>
          <a:off x="2080418" y="354512"/>
          <a:ext cx="1889124" cy="1133475"/>
        </a:xfrm>
        <a:prstGeom prst="rect">
          <a:avLst/>
        </a:prstGeom>
        <a:solidFill>
          <a:srgbClr val="5D519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CA" sz="2000" b="0" kern="1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Governor General</a:t>
          </a:r>
        </a:p>
      </dsp:txBody>
      <dsp:txXfrm>
        <a:off x="2080418" y="354512"/>
        <a:ext cx="1889124" cy="1133475"/>
      </dsp:txXfrm>
    </dsp:sp>
    <dsp:sp modelId="{A32B8D70-4DE2-4E80-B39A-42F09E74C221}">
      <dsp:nvSpPr>
        <dsp:cNvPr id="0" name=""/>
        <dsp:cNvSpPr/>
      </dsp:nvSpPr>
      <dsp:spPr>
        <a:xfrm>
          <a:off x="4158456" y="354512"/>
          <a:ext cx="1889124" cy="1133475"/>
        </a:xfrm>
        <a:prstGeom prst="rect">
          <a:avLst/>
        </a:prstGeom>
        <a:solidFill>
          <a:srgbClr val="5D519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CA" sz="2000" b="0" kern="1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Prime Minister</a:t>
          </a:r>
        </a:p>
      </dsp:txBody>
      <dsp:txXfrm>
        <a:off x="4158456" y="354512"/>
        <a:ext cx="1889124" cy="1133475"/>
      </dsp:txXfrm>
    </dsp:sp>
    <dsp:sp modelId="{9E4D5D36-2CF2-4176-A1C2-6950D1D2F03D}">
      <dsp:nvSpPr>
        <dsp:cNvPr id="0" name=""/>
        <dsp:cNvSpPr/>
      </dsp:nvSpPr>
      <dsp:spPr>
        <a:xfrm>
          <a:off x="6236493" y="354512"/>
          <a:ext cx="1889124" cy="1133475"/>
        </a:xfrm>
        <a:prstGeom prst="rect">
          <a:avLst/>
        </a:prstGeom>
        <a:solidFill>
          <a:srgbClr val="5D519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CA" sz="2000" b="0" kern="1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Speaker of the Senate</a:t>
          </a:r>
        </a:p>
      </dsp:txBody>
      <dsp:txXfrm>
        <a:off x="6236493" y="354512"/>
        <a:ext cx="1889124" cy="1133475"/>
      </dsp:txXfrm>
    </dsp:sp>
    <dsp:sp modelId="{BB56AEA8-4A05-4AE2-B419-E5B0F3C49C54}">
      <dsp:nvSpPr>
        <dsp:cNvPr id="0" name=""/>
        <dsp:cNvSpPr/>
      </dsp:nvSpPr>
      <dsp:spPr>
        <a:xfrm>
          <a:off x="2381" y="1676900"/>
          <a:ext cx="1889124" cy="1133475"/>
        </a:xfrm>
        <a:prstGeom prst="rect">
          <a:avLst/>
        </a:prstGeom>
        <a:solidFill>
          <a:srgbClr val="5D519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CA" sz="2000" b="0" kern="1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Speaker of the House of Commons</a:t>
          </a:r>
        </a:p>
      </dsp:txBody>
      <dsp:txXfrm>
        <a:off x="2381" y="1676900"/>
        <a:ext cx="1889124" cy="1133475"/>
      </dsp:txXfrm>
    </dsp:sp>
    <dsp:sp modelId="{EA9CA872-3D37-4FA5-ABEA-7D937A418BF9}">
      <dsp:nvSpPr>
        <dsp:cNvPr id="0" name=""/>
        <dsp:cNvSpPr/>
      </dsp:nvSpPr>
      <dsp:spPr>
        <a:xfrm>
          <a:off x="2080418" y="1676900"/>
          <a:ext cx="1889124" cy="1133475"/>
        </a:xfrm>
        <a:prstGeom prst="rect">
          <a:avLst/>
        </a:prstGeom>
        <a:solidFill>
          <a:srgbClr val="5D519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0" kern="1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Senator</a:t>
          </a:r>
        </a:p>
      </dsp:txBody>
      <dsp:txXfrm>
        <a:off x="2080418" y="1676900"/>
        <a:ext cx="1889124" cy="1133475"/>
      </dsp:txXfrm>
    </dsp:sp>
    <dsp:sp modelId="{91EB1426-C138-4CD7-B61F-6DCD3C1053AB}">
      <dsp:nvSpPr>
        <dsp:cNvPr id="0" name=""/>
        <dsp:cNvSpPr/>
      </dsp:nvSpPr>
      <dsp:spPr>
        <a:xfrm>
          <a:off x="4158456" y="1676900"/>
          <a:ext cx="1889124" cy="1133475"/>
        </a:xfrm>
        <a:prstGeom prst="rect">
          <a:avLst/>
        </a:prstGeom>
        <a:solidFill>
          <a:srgbClr val="5D519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0" kern="1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Member of the House of Commons </a:t>
          </a:r>
        </a:p>
      </dsp:txBody>
      <dsp:txXfrm>
        <a:off x="4158456" y="1676900"/>
        <a:ext cx="1889124" cy="1133475"/>
      </dsp:txXfrm>
    </dsp:sp>
    <dsp:sp modelId="{C6ADB121-F537-4D43-8886-5269752D1477}">
      <dsp:nvSpPr>
        <dsp:cNvPr id="0" name=""/>
        <dsp:cNvSpPr/>
      </dsp:nvSpPr>
      <dsp:spPr>
        <a:xfrm>
          <a:off x="6236493" y="1676900"/>
          <a:ext cx="1889124" cy="1133475"/>
        </a:xfrm>
        <a:prstGeom prst="rect">
          <a:avLst/>
        </a:prstGeom>
        <a:solidFill>
          <a:srgbClr val="5D519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0" kern="1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Journalist</a:t>
          </a:r>
        </a:p>
      </dsp:txBody>
      <dsp:txXfrm>
        <a:off x="6236493" y="1676900"/>
        <a:ext cx="1889124" cy="1133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66184-3271-3940-8EB2-E3A3CFE74E7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F15F8-F367-484F-9608-8163C181B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42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F15F8-F367-484F-9608-8163C181B1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30C3-F056-2B4C-975F-275A17F439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F1DA-4031-E849-9A86-C4140B1D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30C3-F056-2B4C-975F-275A17F439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F1DA-4031-E849-9A86-C4140B1D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30C3-F056-2B4C-975F-275A17F439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F1DA-4031-E849-9A86-C4140B1D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30C3-F056-2B4C-975F-275A17F439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F1DA-4031-E849-9A86-C4140B1D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30C3-F056-2B4C-975F-275A17F439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F1DA-4031-E849-9A86-C4140B1D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30C3-F056-2B4C-975F-275A17F439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F1DA-4031-E849-9A86-C4140B1D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30C3-F056-2B4C-975F-275A17F439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F1DA-4031-E849-9A86-C4140B1D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30C3-F056-2B4C-975F-275A17F439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F1DA-4031-E849-9A86-C4140B1D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30C3-F056-2B4C-975F-275A17F439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F1DA-4031-E849-9A86-C4140B1D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30C3-F056-2B4C-975F-275A17F439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F1DA-4031-E849-9A86-C4140B1D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30C3-F056-2B4C-975F-275A17F439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F1DA-4031-E849-9A86-C4140B1D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E30C3-F056-2B4C-975F-275A17F439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6F1DA-4031-E849-9A86-C4140B1D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op.parl.ca/sites/ParlInfo/default/en_C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youtu.be/KhAQ1WLBmQo" TargetMode="External"/><Relationship Id="rId5" Type="http://schemas.openxmlformats.org/officeDocument/2006/relationships/hyperlink" Target="http://www.biographi.ca/en/" TargetMode="External"/><Relationship Id="rId4" Type="http://schemas.openxmlformats.org/officeDocument/2006/relationships/hyperlink" Target="https://thecanadianencyclopedia.ca/e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latin typeface="Favorit Std" charset="0"/>
                <a:ea typeface="Favorit Std" charset="0"/>
                <a:cs typeface="Favorit Std" charset="0"/>
              </a:rPr>
              <a:t>Who am I?</a:t>
            </a:r>
            <a:endParaRPr lang="en-US" b="1" dirty="0">
              <a:latin typeface="Favorit Std" charset="0"/>
              <a:ea typeface="Favorit Std" charset="0"/>
              <a:cs typeface="Favorit St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0827" y="1425498"/>
            <a:ext cx="5430345" cy="400700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CA" sz="2400" dirty="0">
                <a:latin typeface="Open Sans Light" charset="0"/>
                <a:ea typeface="Open Sans Light" charset="0"/>
                <a:cs typeface="Open Sans Light" charset="0"/>
              </a:rPr>
              <a:t>I am elected by Canadians to represent a constituency (or riding). </a:t>
            </a:r>
            <a:br>
              <a:rPr lang="en-CA" sz="2400" dirty="0">
                <a:latin typeface="Open Sans Light" charset="0"/>
                <a:ea typeface="Open Sans Light" charset="0"/>
                <a:cs typeface="Open Sans Light" charset="0"/>
              </a:rPr>
            </a:br>
            <a:r>
              <a:rPr lang="en-CA" sz="2400" dirty="0">
                <a:latin typeface="Open Sans Light" charset="0"/>
                <a:ea typeface="Open Sans Light" charset="0"/>
                <a:cs typeface="Open Sans Light" charset="0"/>
              </a:rPr>
              <a:t>I propose, debate and vote on bills.</a:t>
            </a:r>
            <a:endParaRPr lang="en-US" sz="24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798435-33BF-4FBD-B9D9-FBF994C11687}"/>
              </a:ext>
            </a:extLst>
          </p:cNvPr>
          <p:cNvSpPr txBox="1">
            <a:spLocks/>
          </p:cNvSpPr>
          <p:nvPr/>
        </p:nvSpPr>
        <p:spPr>
          <a:xfrm>
            <a:off x="838200" y="15237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#6</a:t>
            </a:r>
            <a:endParaRPr lang="en-US" sz="32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marL="0" indent="0">
              <a:buFont typeface="Arial"/>
              <a:buNone/>
            </a:pPr>
            <a:endParaRPr lang="en-US" sz="3200" b="1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5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latin typeface="Favorit Std" charset="0"/>
                <a:ea typeface="Favorit Std" charset="0"/>
                <a:cs typeface="Favorit Std" charset="0"/>
              </a:rPr>
              <a:t>Who am I?</a:t>
            </a:r>
            <a:endParaRPr lang="en-US" b="1" dirty="0">
              <a:latin typeface="Favorit Std" charset="0"/>
              <a:ea typeface="Favorit Std" charset="0"/>
              <a:cs typeface="Favorit St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7736" y="1425498"/>
            <a:ext cx="7396528" cy="400700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CA" sz="2400" dirty="0">
                <a:latin typeface="Open Sans Light" charset="0"/>
                <a:ea typeface="Open Sans Light" charset="0"/>
                <a:cs typeface="Open Sans Light" charset="0"/>
              </a:rPr>
              <a:t>I am elected by my colleagues in the Lower Chamber to make sure that rules and procedure are followed. During debates, all questions are directed to me. </a:t>
            </a:r>
            <a:endParaRPr lang="en-US" sz="24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798435-33BF-4FBD-B9D9-FBF994C11687}"/>
              </a:ext>
            </a:extLst>
          </p:cNvPr>
          <p:cNvSpPr txBox="1">
            <a:spLocks/>
          </p:cNvSpPr>
          <p:nvPr/>
        </p:nvSpPr>
        <p:spPr>
          <a:xfrm>
            <a:off x="838200" y="15237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#7</a:t>
            </a:r>
            <a:endParaRPr lang="en-US" sz="32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4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latin typeface="Favorit Std" charset="0"/>
                <a:ea typeface="Favorit Std" charset="0"/>
                <a:cs typeface="Favorit Std" charset="0"/>
              </a:rPr>
              <a:t>Who am I?</a:t>
            </a:r>
            <a:endParaRPr lang="en-US" b="1" dirty="0">
              <a:latin typeface="Favorit Std" charset="0"/>
              <a:ea typeface="Favorit Std" charset="0"/>
              <a:cs typeface="Favorit St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9001" y="1425498"/>
            <a:ext cx="5693997" cy="400700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CA" sz="2400" dirty="0">
                <a:latin typeface="Open Sans Light" charset="0"/>
                <a:ea typeface="Open Sans Light" charset="0"/>
                <a:cs typeface="Open Sans Light" charset="0"/>
              </a:rPr>
              <a:t>I am Canada’s head of state. I am also the head of state of 15 other countries.</a:t>
            </a:r>
            <a:endParaRPr lang="en-US" sz="24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798435-33BF-4FBD-B9D9-FBF994C11687}"/>
              </a:ext>
            </a:extLst>
          </p:cNvPr>
          <p:cNvSpPr txBox="1">
            <a:spLocks/>
          </p:cNvSpPr>
          <p:nvPr/>
        </p:nvSpPr>
        <p:spPr>
          <a:xfrm>
            <a:off x="838200" y="15237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#8</a:t>
            </a:r>
            <a:endParaRPr lang="en-US" sz="32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marL="0" indent="0">
              <a:buFont typeface="Arial"/>
              <a:buNone/>
            </a:pPr>
            <a:endParaRPr lang="en-US" sz="3200" b="1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62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b="1" dirty="0">
                <a:latin typeface="Favorit Std" charset="0"/>
                <a:ea typeface="Favorit Std" charset="0"/>
                <a:cs typeface="Favorit Std" charset="0"/>
              </a:rPr>
              <a:t>Parliamentarians who made an impact</a:t>
            </a:r>
            <a:endParaRPr lang="en-US" sz="3600" b="1" dirty="0">
              <a:latin typeface="Favorit Std" charset="0"/>
              <a:ea typeface="Favorit Std" charset="0"/>
              <a:cs typeface="Favorit Std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798435-33BF-4FBD-B9D9-FBF994C11687}"/>
              </a:ext>
            </a:extLst>
          </p:cNvPr>
          <p:cNvSpPr txBox="1">
            <a:spLocks/>
          </p:cNvSpPr>
          <p:nvPr/>
        </p:nvSpPr>
        <p:spPr>
          <a:xfrm>
            <a:off x="838199" y="1690688"/>
            <a:ext cx="106959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>
                <a:latin typeface="Open Sans Light" charset="0"/>
                <a:ea typeface="Open Sans Light" charset="0"/>
                <a:cs typeface="Open Sans Light" charset="0"/>
              </a:rPr>
              <a:t>Choose a parliamentary figure to learn more about. You may want to choose someone who was…   </a:t>
            </a:r>
            <a:br>
              <a:rPr lang="en-CA" sz="2000" b="1" dirty="0">
                <a:latin typeface="Open Sans Light" charset="0"/>
                <a:ea typeface="Open Sans Light" charset="0"/>
                <a:cs typeface="Open Sans Light" charset="0"/>
              </a:rPr>
            </a:br>
            <a:endParaRPr lang="en-CA" sz="2000" b="1" dirty="0">
              <a:latin typeface="Open Sans Light" charset="0"/>
              <a:ea typeface="Open Sans Light" charset="0"/>
              <a:cs typeface="Open Sans Light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2000" b="1" dirty="0">
                <a:solidFill>
                  <a:srgbClr val="5E509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 trailblazer: </a:t>
            </a:r>
            <a:r>
              <a:rPr lang="en-CA" sz="2000" dirty="0">
                <a:latin typeface="Open Sans Light" charset="0"/>
                <a:ea typeface="Open Sans Light" charset="0"/>
                <a:cs typeface="Open Sans Light" charset="0"/>
              </a:rPr>
              <a:t>Who was the first female, francophone, Indigenous person, or member of </a:t>
            </a:r>
            <a:br>
              <a:rPr lang="en-CA" sz="2000" dirty="0">
                <a:latin typeface="Open Sans Light" charset="0"/>
                <a:ea typeface="Open Sans Light" charset="0"/>
                <a:cs typeface="Open Sans Light" charset="0"/>
              </a:rPr>
            </a:br>
            <a:r>
              <a:rPr lang="en-CA" sz="2000" dirty="0">
                <a:latin typeface="Open Sans Light" charset="0"/>
                <a:ea typeface="Open Sans Light" charset="0"/>
                <a:cs typeface="Open Sans Light" charset="0"/>
              </a:rPr>
              <a:t>a minority community to take on a certain role at Parliament?</a:t>
            </a:r>
            <a:br>
              <a:rPr lang="en-CA" sz="2000" dirty="0">
                <a:latin typeface="Open Sans Light" charset="0"/>
                <a:ea typeface="Open Sans Light" charset="0"/>
                <a:cs typeface="Open Sans Light" charset="0"/>
              </a:rPr>
            </a:br>
            <a:endParaRPr lang="en-CA" sz="2000" dirty="0">
              <a:latin typeface="Open Sans Light" charset="0"/>
              <a:ea typeface="Open Sans Light" charset="0"/>
              <a:cs typeface="Open Sans Light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2000" b="1" dirty="0">
                <a:solidFill>
                  <a:srgbClr val="5E509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Dedicated to an issue: </a:t>
            </a:r>
            <a:r>
              <a:rPr lang="en-CA" sz="2000" dirty="0">
                <a:latin typeface="Open Sans Light" charset="0"/>
                <a:ea typeface="Open Sans Light" charset="0"/>
                <a:cs typeface="Open Sans Light" charset="0"/>
              </a:rPr>
              <a:t>Think of an issue or cause that interests you. Find a parliamentarian who tackled that issue or championed that cause. </a:t>
            </a:r>
            <a:br>
              <a:rPr lang="en-CA" sz="2000" dirty="0">
                <a:latin typeface="Open Sans Light" charset="0"/>
                <a:ea typeface="Open Sans Light" charset="0"/>
                <a:cs typeface="Open Sans Light" charset="0"/>
              </a:rPr>
            </a:br>
            <a:endParaRPr lang="en-CA" sz="2000" dirty="0">
              <a:latin typeface="Open Sans Light" charset="0"/>
              <a:ea typeface="Open Sans Light" charset="0"/>
              <a:cs typeface="Open Sans Light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2000" b="1" dirty="0">
                <a:solidFill>
                  <a:srgbClr val="5E509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Involved in a historic event: </a:t>
            </a:r>
            <a:r>
              <a:rPr lang="en-CA" sz="2000" dirty="0">
                <a:latin typeface="Open Sans Light" charset="0"/>
                <a:ea typeface="Open Sans Light" charset="0"/>
                <a:cs typeface="Open Sans Light" charset="0"/>
              </a:rPr>
              <a:t>Select a time period or historic event and find a parliamentary figure who was involved. </a:t>
            </a:r>
          </a:p>
        </p:txBody>
      </p:sp>
    </p:spTree>
    <p:extLst>
      <p:ext uri="{BB962C8B-B14F-4D97-AF65-F5344CB8AC3E}">
        <p14:creationId xmlns:p14="http://schemas.microsoft.com/office/powerpoint/2010/main" val="19816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b="1" dirty="0">
                <a:latin typeface="Favorit Std" charset="0"/>
                <a:ea typeface="Favorit Std" charset="0"/>
                <a:cs typeface="Favorit Std" charset="0"/>
              </a:rPr>
              <a:t>Parliamentarians who made an impact</a:t>
            </a:r>
            <a:endParaRPr lang="en-US" sz="3600" b="1" dirty="0">
              <a:latin typeface="Favorit Std" charset="0"/>
              <a:ea typeface="Favorit Std" charset="0"/>
              <a:cs typeface="Favorit Std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798435-33BF-4FBD-B9D9-FBF994C11687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>
                <a:latin typeface="Open Sans Light" charset="0"/>
                <a:ea typeface="Open Sans Light" charset="0"/>
                <a:cs typeface="Open Sans Light" charset="0"/>
              </a:rPr>
              <a:t>Research your chosen person in more detail. There are lots of sources out there, but here are a few to get you started:</a:t>
            </a:r>
          </a:p>
          <a:p>
            <a:pPr marL="0" indent="0">
              <a:buNone/>
            </a:pPr>
            <a:endParaRPr lang="en-CA" sz="2400" dirty="0">
              <a:latin typeface="Open Sans Light" charset="0"/>
              <a:ea typeface="Open Sans Light" charset="0"/>
              <a:cs typeface="Open Sans Light" charset="0"/>
            </a:endParaRPr>
          </a:p>
          <a:p>
            <a:r>
              <a:rPr lang="en-CA" sz="2000" b="1" dirty="0" err="1">
                <a:solidFill>
                  <a:srgbClr val="5E509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Parlinfo</a:t>
            </a:r>
            <a:r>
              <a:rPr lang="en-CA" sz="2000" dirty="0">
                <a:latin typeface="Open Sans Light" charset="0"/>
                <a:ea typeface="Open Sans Light" charset="0"/>
                <a:cs typeface="Open Sans Light" charset="0"/>
              </a:rPr>
              <a:t> – </a:t>
            </a:r>
            <a:r>
              <a:rPr lang="en-CA" sz="2000" dirty="0">
                <a:latin typeface="Open Sans Light" charset="0"/>
                <a:ea typeface="Open Sans Light" charset="0"/>
                <a:cs typeface="Open Sans Light" charset="0"/>
                <a:hlinkClick r:id="rId3"/>
              </a:rPr>
              <a:t>lop.parl.ca/</a:t>
            </a:r>
            <a:r>
              <a:rPr lang="en-CA" sz="2000" dirty="0" err="1">
                <a:latin typeface="Open Sans Light" charset="0"/>
                <a:ea typeface="Open Sans Light" charset="0"/>
                <a:cs typeface="Open Sans Light" charset="0"/>
                <a:hlinkClick r:id="rId3"/>
              </a:rPr>
              <a:t>parlinfo</a:t>
            </a:r>
            <a:r>
              <a:rPr lang="en-CA" sz="2000" dirty="0">
                <a:latin typeface="Open Sans Light" charset="0"/>
                <a:ea typeface="Open Sans Light" charset="0"/>
                <a:cs typeface="Open Sans Light" charset="0"/>
                <a:hlinkClick r:id="rId3"/>
              </a:rPr>
              <a:t>  </a:t>
            </a:r>
            <a:br>
              <a:rPr lang="en-CA" sz="2000" dirty="0">
                <a:latin typeface="Open Sans Light" charset="0"/>
                <a:ea typeface="Open Sans Light" charset="0"/>
                <a:cs typeface="Open Sans Light" charset="0"/>
              </a:rPr>
            </a:br>
            <a:endParaRPr lang="en-CA" sz="2000" dirty="0">
              <a:latin typeface="Open Sans Light" charset="0"/>
              <a:ea typeface="Open Sans Light" charset="0"/>
              <a:cs typeface="Open Sans Light" charset="0"/>
            </a:endParaRPr>
          </a:p>
          <a:p>
            <a:r>
              <a:rPr lang="en-CA" sz="2000" b="1" dirty="0">
                <a:solidFill>
                  <a:srgbClr val="5E509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Canadian Encyclopedia </a:t>
            </a:r>
            <a:r>
              <a:rPr lang="en-CA" sz="2000" dirty="0">
                <a:latin typeface="Open Sans Light" charset="0"/>
                <a:ea typeface="Open Sans Light" charset="0"/>
                <a:cs typeface="Open Sans Light" charset="0"/>
              </a:rPr>
              <a:t>– </a:t>
            </a:r>
            <a:r>
              <a:rPr lang="en-CA" sz="2000" dirty="0">
                <a:latin typeface="Open Sans Light" charset="0"/>
                <a:ea typeface="Open Sans Light" charset="0"/>
                <a:cs typeface="Open Sans Light" charset="0"/>
                <a:hlinkClick r:id="rId4"/>
              </a:rPr>
              <a:t>thecanadianencyclopedia.ca</a:t>
            </a:r>
            <a:br>
              <a:rPr lang="en-CA" sz="2000" dirty="0">
                <a:latin typeface="Open Sans Light" charset="0"/>
                <a:ea typeface="Open Sans Light" charset="0"/>
                <a:cs typeface="Open Sans Light" charset="0"/>
              </a:rPr>
            </a:br>
            <a:endParaRPr lang="en-CA" sz="2000" dirty="0">
              <a:latin typeface="Open Sans Light" charset="0"/>
              <a:ea typeface="Open Sans Light" charset="0"/>
              <a:cs typeface="Open Sans Light" charset="0"/>
            </a:endParaRPr>
          </a:p>
          <a:p>
            <a:r>
              <a:rPr lang="en-CA" sz="2000" b="1" dirty="0">
                <a:solidFill>
                  <a:srgbClr val="5E509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Dictionary of Canadian Biography </a:t>
            </a:r>
            <a:r>
              <a:rPr lang="en-CA" sz="2000" dirty="0">
                <a:latin typeface="Open Sans Light" charset="0"/>
                <a:ea typeface="Open Sans Light" charset="0"/>
                <a:cs typeface="Open Sans Light" charset="0"/>
              </a:rPr>
              <a:t>– </a:t>
            </a:r>
            <a:r>
              <a:rPr lang="en-CA" sz="2000" dirty="0">
                <a:latin typeface="Open Sans Light" charset="0"/>
                <a:ea typeface="Open Sans Light" charset="0"/>
                <a:cs typeface="Open Sans Light" charset="0"/>
                <a:hlinkClick r:id="rId5"/>
              </a:rPr>
              <a:t>www.biographi.ca </a:t>
            </a:r>
            <a:br>
              <a:rPr lang="en-CA" sz="2000" dirty="0">
                <a:latin typeface="Open Sans Light" charset="0"/>
                <a:ea typeface="Open Sans Light" charset="0"/>
                <a:cs typeface="Open Sans Light" charset="0"/>
              </a:rPr>
            </a:br>
            <a:endParaRPr lang="en-CA" sz="2000" dirty="0">
              <a:latin typeface="Open Sans Light" charset="0"/>
              <a:ea typeface="Open Sans Light" charset="0"/>
              <a:cs typeface="Open Sans Light" charset="0"/>
            </a:endParaRPr>
          </a:p>
          <a:p>
            <a:r>
              <a:rPr lang="en-CA" sz="2000" b="1" dirty="0">
                <a:solidFill>
                  <a:srgbClr val="5E509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Centre Block: Moments in Time </a:t>
            </a:r>
            <a:r>
              <a:rPr lang="en-CA" sz="2000" dirty="0">
                <a:latin typeface="Open Sans Light" charset="0"/>
                <a:ea typeface="Open Sans Light" charset="0"/>
                <a:cs typeface="Open Sans Light" charset="0"/>
              </a:rPr>
              <a:t>–</a:t>
            </a:r>
            <a:r>
              <a:rPr lang="en-CA" sz="2000" dirty="0">
                <a:solidFill>
                  <a:srgbClr val="5E509E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CA" sz="2000" dirty="0">
                <a:latin typeface="Open Sans Light" charset="0"/>
                <a:ea typeface="Open Sans Light" charset="0"/>
                <a:cs typeface="Open Sans Light" charset="0"/>
                <a:hlinkClick r:id="rId6" action="ppaction://hlinkfile"/>
              </a:rPr>
              <a:t>youtu.be/KhAQ1WLBmQo </a:t>
            </a:r>
            <a:endParaRPr lang="en-CA" sz="20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14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b="1" dirty="0">
                <a:latin typeface="Favorit Std" charset="0"/>
                <a:ea typeface="Favorit Std" charset="0"/>
                <a:cs typeface="Favorit Std" charset="0"/>
              </a:rPr>
              <a:t>Who did you encounter in Centre Block?</a:t>
            </a:r>
            <a:endParaRPr lang="en-US" sz="3600" b="1" dirty="0">
              <a:latin typeface="Favorit Std" charset="0"/>
              <a:ea typeface="Favorit Std" charset="0"/>
              <a:cs typeface="Favorit St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378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dirty="0">
                <a:latin typeface="Open Sans Light" charset="0"/>
                <a:ea typeface="Open Sans Light" charset="0"/>
                <a:cs typeface="Open Sans Light" charset="0"/>
              </a:rPr>
              <a:t>Name the people you heard about during the virtual experience of Centre Block.</a:t>
            </a:r>
            <a:endParaRPr lang="en-US" sz="20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C1546B-7301-43C5-92F6-18A6C7AA8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015" y="2197185"/>
            <a:ext cx="7463162" cy="397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latin typeface="Favorit Std" charset="0"/>
                <a:ea typeface="Favorit Std" charset="0"/>
                <a:cs typeface="Favorit Std" charset="0"/>
              </a:rPr>
              <a:t>Who am I?</a:t>
            </a:r>
            <a:endParaRPr lang="en-US" b="1" dirty="0">
              <a:latin typeface="Favorit Std" charset="0"/>
              <a:ea typeface="Favorit Std" charset="0"/>
              <a:cs typeface="Favorit St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65284"/>
            <a:ext cx="10578483" cy="4007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dirty="0">
                <a:latin typeface="Open Sans Light" charset="0"/>
                <a:ea typeface="Open Sans Light" charset="0"/>
                <a:cs typeface="Open Sans Light" charset="0"/>
              </a:rPr>
              <a:t>Here are some of the people you encountered in the virtual experience of Centre Block. </a:t>
            </a:r>
          </a:p>
          <a:p>
            <a:pPr marL="0" indent="0">
              <a:buNone/>
            </a:pPr>
            <a:endParaRPr lang="en-CA" sz="2400" dirty="0">
              <a:latin typeface="Open Sans Light" charset="0"/>
              <a:ea typeface="Open Sans Light" charset="0"/>
              <a:cs typeface="Open Sans Light" charset="0"/>
            </a:endParaRPr>
          </a:p>
          <a:p>
            <a:pPr marL="0" indent="0">
              <a:buNone/>
            </a:pPr>
            <a:endParaRPr lang="en-CA" sz="2000" dirty="0">
              <a:latin typeface="Open Sans Light" charset="0"/>
              <a:ea typeface="Open Sans Light" charset="0"/>
              <a:cs typeface="Open Sans Light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CA" sz="2400" b="1" dirty="0">
                <a:solidFill>
                  <a:srgbClr val="61459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		  			 	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CA" sz="2400" b="1" dirty="0">
                <a:solidFill>
                  <a:srgbClr val="61459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	</a:t>
            </a:r>
            <a:r>
              <a:rPr lang="en-CA" sz="2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</a:t>
            </a:r>
          </a:p>
          <a:p>
            <a:pPr marL="0" indent="0">
              <a:buNone/>
            </a:pPr>
            <a:endParaRPr lang="en-US" sz="20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478C203-4397-466A-B85D-56D329E8D7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356731"/>
              </p:ext>
            </p:extLst>
          </p:nvPr>
        </p:nvGraphicFramePr>
        <p:xfrm>
          <a:off x="2032000" y="2131275"/>
          <a:ext cx="8128000" cy="3164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314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latin typeface="Favorit Std" charset="0"/>
                <a:ea typeface="Favorit Std" charset="0"/>
                <a:cs typeface="Favorit Std" charset="0"/>
              </a:rPr>
              <a:t>Who am I?</a:t>
            </a:r>
            <a:endParaRPr lang="en-US" b="1" dirty="0">
              <a:latin typeface="Favorit Std" charset="0"/>
              <a:ea typeface="Favorit Std" charset="0"/>
              <a:cs typeface="Favorit Std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43E0A3-759B-4BFC-9083-C068EAF14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CA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Based on the list on the previous slide, name the person that best fits </a:t>
            </a:r>
            <a:br>
              <a:rPr lang="en-CA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CA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description. Each person is only used once. </a:t>
            </a:r>
          </a:p>
        </p:txBody>
      </p:sp>
    </p:spTree>
    <p:extLst>
      <p:ext uri="{BB962C8B-B14F-4D97-AF65-F5344CB8AC3E}">
        <p14:creationId xmlns:p14="http://schemas.microsoft.com/office/powerpoint/2010/main" val="46910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 b="1" dirty="0">
                <a:latin typeface="Favorit Std" charset="0"/>
                <a:ea typeface="Favorit Std" charset="0"/>
                <a:cs typeface="Favorit Std" charset="0"/>
              </a:rPr>
              <a:t>Who am I?</a:t>
            </a:r>
            <a:endParaRPr lang="en-US" b="1" dirty="0">
              <a:latin typeface="Favorit Std" charset="0"/>
              <a:ea typeface="Favorit Std" charset="0"/>
              <a:cs typeface="Favorit St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1023" y="1425498"/>
            <a:ext cx="6729954" cy="400700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CA" sz="2400" dirty="0">
                <a:latin typeface="Open Sans Light" charset="0"/>
                <a:ea typeface="Open Sans Light" charset="0"/>
                <a:cs typeface="Open Sans Light" charset="0"/>
              </a:rPr>
              <a:t>I am appointed by the Governor General on the advice of the Prime Minister. I facilitate debates and business in the Upper Chamber.</a:t>
            </a:r>
            <a:endParaRPr lang="en-US" sz="24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0B368B-9FD0-4BA8-98DE-01962F1D36C1}"/>
              </a:ext>
            </a:extLst>
          </p:cNvPr>
          <p:cNvSpPr txBox="1">
            <a:spLocks/>
          </p:cNvSpPr>
          <p:nvPr/>
        </p:nvSpPr>
        <p:spPr>
          <a:xfrm>
            <a:off x="838200" y="15237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sz="3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#1</a:t>
            </a:r>
            <a:endParaRPr lang="en-US" sz="32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92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latin typeface="Favorit Std" charset="0"/>
                <a:ea typeface="Favorit Std" charset="0"/>
                <a:cs typeface="Favorit Std" charset="0"/>
              </a:rPr>
              <a:t>Who am I?</a:t>
            </a:r>
            <a:endParaRPr lang="en-US" b="1" dirty="0">
              <a:latin typeface="Favorit Std" charset="0"/>
              <a:ea typeface="Favorit Std" charset="0"/>
              <a:cs typeface="Favorit St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56" y="1425498"/>
            <a:ext cx="5720888" cy="400700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CA" sz="2400" dirty="0">
                <a:latin typeface="Open Sans Light" charset="0"/>
                <a:ea typeface="Open Sans Light" charset="0"/>
                <a:cs typeface="Open Sans Light" charset="0"/>
              </a:rPr>
              <a:t>I ask parliamentarians tough questions and report on the work of Parliament to Canadians. My job is to hold Parliament and parliamentarians accountable.</a:t>
            </a:r>
            <a:endParaRPr lang="en-US" sz="24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EA85C8-64E9-4894-883E-C34154761267}"/>
              </a:ext>
            </a:extLst>
          </p:cNvPr>
          <p:cNvSpPr txBox="1">
            <a:spLocks/>
          </p:cNvSpPr>
          <p:nvPr/>
        </p:nvSpPr>
        <p:spPr>
          <a:xfrm>
            <a:off x="838200" y="15237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#2</a:t>
            </a:r>
            <a:endParaRPr lang="en-US" sz="32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9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latin typeface="Favorit Std" charset="0"/>
                <a:ea typeface="Favorit Std" charset="0"/>
                <a:cs typeface="Favorit Std" charset="0"/>
              </a:rPr>
              <a:t>Who am I?</a:t>
            </a:r>
            <a:endParaRPr lang="en-US" b="1" dirty="0">
              <a:latin typeface="Favorit Std" charset="0"/>
              <a:ea typeface="Favorit Std" charset="0"/>
              <a:cs typeface="Favorit St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4965" y="1425498"/>
            <a:ext cx="6242069" cy="400700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CA" sz="2400" dirty="0">
                <a:latin typeface="Open Sans Light" charset="0"/>
                <a:ea typeface="Open Sans Light" charset="0"/>
                <a:cs typeface="Open Sans Light" charset="0"/>
              </a:rPr>
              <a:t>I represent the Monarch in Canada. I give Royal Assent to bills after they are passed by the Senate and the House of Commons. </a:t>
            </a:r>
            <a:br>
              <a:rPr lang="en-CA" sz="2400" dirty="0">
                <a:latin typeface="Open Sans Light" charset="0"/>
                <a:ea typeface="Open Sans Light" charset="0"/>
                <a:cs typeface="Open Sans Light" charset="0"/>
              </a:rPr>
            </a:br>
            <a:r>
              <a:rPr lang="en-CA" sz="2400" dirty="0">
                <a:latin typeface="Open Sans Light" charset="0"/>
                <a:ea typeface="Open Sans Light" charset="0"/>
                <a:cs typeface="Open Sans Light" charset="0"/>
              </a:rPr>
              <a:t>I call elections and open Parliament. </a:t>
            </a:r>
            <a:endParaRPr lang="en-US" sz="24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798435-33BF-4FBD-B9D9-FBF994C11687}"/>
              </a:ext>
            </a:extLst>
          </p:cNvPr>
          <p:cNvSpPr txBox="1">
            <a:spLocks/>
          </p:cNvSpPr>
          <p:nvPr/>
        </p:nvSpPr>
        <p:spPr>
          <a:xfrm>
            <a:off x="838200" y="15237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sz="32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#3</a:t>
            </a:r>
            <a:endParaRPr lang="en-US" sz="3200" b="1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7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latin typeface="Favorit Std" charset="0"/>
                <a:ea typeface="Favorit Std" charset="0"/>
                <a:cs typeface="Favorit Std" charset="0"/>
              </a:rPr>
              <a:t>Who am I?</a:t>
            </a:r>
            <a:endParaRPr lang="en-US" b="1" dirty="0">
              <a:latin typeface="Favorit Std" charset="0"/>
              <a:ea typeface="Favorit Std" charset="0"/>
              <a:cs typeface="Favorit St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7415" y="1425498"/>
            <a:ext cx="6637169" cy="400700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CA" sz="2400" dirty="0">
                <a:latin typeface="Open Sans Light" charset="0"/>
                <a:ea typeface="Open Sans Light" charset="0"/>
                <a:cs typeface="Open Sans Light" charset="0"/>
              </a:rPr>
              <a:t>I am appointed by the Governor General on the advice of the Prime Minister to represent a region of the country. Besides proposing and passing bills, I meet regularly with Canadians to hear their views on bills and national issues. </a:t>
            </a:r>
            <a:endParaRPr lang="en-US" sz="24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798435-33BF-4FBD-B9D9-FBF994C11687}"/>
              </a:ext>
            </a:extLst>
          </p:cNvPr>
          <p:cNvSpPr txBox="1">
            <a:spLocks/>
          </p:cNvSpPr>
          <p:nvPr/>
        </p:nvSpPr>
        <p:spPr>
          <a:xfrm>
            <a:off x="838200" y="15237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#4</a:t>
            </a:r>
            <a:endParaRPr lang="en-US" sz="32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0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 b="1" dirty="0">
                <a:latin typeface="Favorit Std" charset="0"/>
                <a:ea typeface="Favorit Std" charset="0"/>
                <a:cs typeface="Favorit Std" charset="0"/>
              </a:rPr>
              <a:t>Who am I?</a:t>
            </a:r>
            <a:endParaRPr lang="en-US" b="1" dirty="0">
              <a:latin typeface="Favorit Std" charset="0"/>
              <a:ea typeface="Favorit Std" charset="0"/>
              <a:cs typeface="Favorit St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4699" y="1425498"/>
            <a:ext cx="6002601" cy="400700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CA" sz="2400" dirty="0">
                <a:latin typeface="Open Sans Light" charset="0"/>
                <a:ea typeface="Open Sans Light" charset="0"/>
                <a:cs typeface="Open Sans Light" charset="0"/>
              </a:rPr>
              <a:t>I am (usually) the leader of the party with the most seats in the House of Commons. My party helps set the agenda for the issues and bills discussed at Parliament. </a:t>
            </a:r>
            <a:endParaRPr lang="en-US" sz="24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798435-33BF-4FBD-B9D9-FBF994C11687}"/>
              </a:ext>
            </a:extLst>
          </p:cNvPr>
          <p:cNvSpPr txBox="1">
            <a:spLocks/>
          </p:cNvSpPr>
          <p:nvPr/>
        </p:nvSpPr>
        <p:spPr>
          <a:xfrm>
            <a:off x="838200" y="15237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#5</a:t>
            </a:r>
            <a:endParaRPr lang="en-US" sz="32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30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412</Words>
  <Application>Microsoft Office PowerPoint</Application>
  <PresentationFormat>Widescreen</PresentationFormat>
  <Paragraphs>55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Favorit Std</vt:lpstr>
      <vt:lpstr>Open Sans Extrabold</vt:lpstr>
      <vt:lpstr>Open Sans Light</vt:lpstr>
      <vt:lpstr>Wingdings</vt:lpstr>
      <vt:lpstr>Office Theme</vt:lpstr>
      <vt:lpstr>PowerPoint Presentation</vt:lpstr>
      <vt:lpstr>Who did you encounter in Centre Block?</vt:lpstr>
      <vt:lpstr>Who am I?</vt:lpstr>
      <vt:lpstr>Who am I?</vt:lpstr>
      <vt:lpstr>Who am I?</vt:lpstr>
      <vt:lpstr>Who am I?</vt:lpstr>
      <vt:lpstr>Who am I?</vt:lpstr>
      <vt:lpstr>Who am I?</vt:lpstr>
      <vt:lpstr>Who am I?</vt:lpstr>
      <vt:lpstr>Who am I?</vt:lpstr>
      <vt:lpstr>Who am I?</vt:lpstr>
      <vt:lpstr>Who am I?</vt:lpstr>
      <vt:lpstr>Parliamentarians who made an impact</vt:lpstr>
      <vt:lpstr>Parliamentarians who made an impact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Veilleux</dc:creator>
  <cp:lastModifiedBy>Ford, Jennifer : LOP-BDP</cp:lastModifiedBy>
  <cp:revision>77</cp:revision>
  <dcterms:created xsi:type="dcterms:W3CDTF">2019-11-29T15:35:12Z</dcterms:created>
  <dcterms:modified xsi:type="dcterms:W3CDTF">2020-09-21T21:19:48Z</dcterms:modified>
</cp:coreProperties>
</file>